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7" r:id="rId1"/>
  </p:sldMasterIdLst>
  <p:notesMasterIdLst>
    <p:notesMasterId r:id="rId16"/>
  </p:notesMasterIdLst>
  <p:sldIdLst>
    <p:sldId id="256" r:id="rId2"/>
    <p:sldId id="257" r:id="rId3"/>
    <p:sldId id="259" r:id="rId4"/>
    <p:sldId id="260" r:id="rId5"/>
    <p:sldId id="272" r:id="rId6"/>
    <p:sldId id="261" r:id="rId7"/>
    <p:sldId id="262" r:id="rId8"/>
    <p:sldId id="263" r:id="rId9"/>
    <p:sldId id="264" r:id="rId10"/>
    <p:sldId id="265" r:id="rId11"/>
    <p:sldId id="266" r:id="rId12"/>
    <p:sldId id="267" r:id="rId13"/>
    <p:sldId id="268"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51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notesMaster" Target="notesMasters/notesMaster1.xml" /><Relationship Id="rId20"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D359352-1DE2-4528-BBB2-C9D959D8C80D}" type="datetimeFigureOut">
              <a:rPr lang="en-US" smtClean="0"/>
              <a:t>10/15/2021</a:t>
            </a:fld>
            <a:endParaRPr lang="en-US"/>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4029F3-B09F-4BF4-B75F-6C7B96A6E855}" type="slidenum">
              <a:rPr lang="en-US" smtClean="0"/>
              <a:t>‹#›</a:t>
            </a:fld>
            <a:endParaRPr lang="en-US"/>
          </a:p>
        </p:txBody>
      </p:sp>
    </p:spTree>
    <p:extLst>
      <p:ext uri="{BB962C8B-B14F-4D97-AF65-F5344CB8AC3E}">
        <p14:creationId xmlns:p14="http://schemas.microsoft.com/office/powerpoint/2010/main" val="898075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a:p>
            <a:endParaRPr lang="en-US" dirty="0"/>
          </a:p>
        </p:txBody>
      </p:sp>
      <p:sp>
        <p:nvSpPr>
          <p:cNvPr id="4" name="عنصر نائب لرقم الشريحة 3"/>
          <p:cNvSpPr>
            <a:spLocks noGrp="1"/>
          </p:cNvSpPr>
          <p:nvPr>
            <p:ph type="sldNum" sz="quarter" idx="10"/>
          </p:nvPr>
        </p:nvSpPr>
        <p:spPr/>
        <p:txBody>
          <a:bodyPr/>
          <a:lstStyle/>
          <a:p>
            <a:fld id="{3D4029F3-B09F-4BF4-B75F-6C7B96A6E855}" type="slidenum">
              <a:rPr lang="en-US" smtClean="0"/>
              <a:t>1</a:t>
            </a:fld>
            <a:endParaRPr lang="en-US"/>
          </a:p>
        </p:txBody>
      </p:sp>
    </p:spTree>
    <p:extLst>
      <p:ext uri="{BB962C8B-B14F-4D97-AF65-F5344CB8AC3E}">
        <p14:creationId xmlns:p14="http://schemas.microsoft.com/office/powerpoint/2010/main" val="1514716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4A5ACB-6E42-4CE4-BA70-902F35ADAB48}"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242757314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4A5ACB-6E42-4CE4-BA70-902F35ADAB48}"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1927836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4A5ACB-6E42-4CE4-BA70-902F35ADAB48}"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9FC48-F1DC-4C00-B6CA-3F16711BCDD3}"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684700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4A5ACB-6E42-4CE4-BA70-902F35ADAB48}"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13077228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4A5ACB-6E42-4CE4-BA70-902F35ADAB48}"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9FC48-F1DC-4C00-B6CA-3F16711BCDD3}"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928984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4A4A5ACB-6E42-4CE4-BA70-902F35ADAB48}"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35542905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4A5ACB-6E42-4CE4-BA70-902F35ADAB48}"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2612340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4A5ACB-6E42-4CE4-BA70-902F35ADAB48}"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409668447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4A5ACB-6E42-4CE4-BA70-902F35ADAB48}"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126948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4A5ACB-6E42-4CE4-BA70-902F35ADAB48}" type="datetimeFigureOut">
              <a:rPr lang="en-GB" smtClean="0"/>
              <a:t>15/10/2021</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4157107395"/>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4A5ACB-6E42-4CE4-BA70-902F35ADAB48}"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1897148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4A5ACB-6E42-4CE4-BA70-902F35ADAB48}" type="datetimeFigureOut">
              <a:rPr lang="en-GB" smtClean="0"/>
              <a:t>15/10/2021</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2595076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4A5ACB-6E42-4CE4-BA70-902F35ADAB48}" type="datetimeFigureOut">
              <a:rPr lang="en-GB" smtClean="0"/>
              <a:t>15/10/2021</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16780337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4A5ACB-6E42-4CE4-BA70-902F35ADAB48}" type="datetimeFigureOut">
              <a:rPr lang="en-GB" smtClean="0"/>
              <a:t>15/10/2021</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1661238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4A5ACB-6E42-4CE4-BA70-902F35ADAB48}"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1561838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4A5ACB-6E42-4CE4-BA70-902F35ADAB48}" type="datetimeFigureOut">
              <a:rPr lang="en-GB" smtClean="0"/>
              <a:t>15/10/2021</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AB9FC48-F1DC-4C00-B6CA-3F16711BCDD3}" type="slidenum">
              <a:rPr lang="en-GB" smtClean="0"/>
              <a:t>‹#›</a:t>
            </a:fld>
            <a:endParaRPr lang="en-GB"/>
          </a:p>
        </p:txBody>
      </p:sp>
    </p:spTree>
    <p:extLst>
      <p:ext uri="{BB962C8B-B14F-4D97-AF65-F5344CB8AC3E}">
        <p14:creationId xmlns:p14="http://schemas.microsoft.com/office/powerpoint/2010/main" val="3094679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theme" Target="../theme/theme1.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4A5ACB-6E42-4CE4-BA70-902F35ADAB48}" type="datetimeFigureOut">
              <a:rPr lang="en-GB" smtClean="0"/>
              <a:t>15/10/2021</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AB9FC48-F1DC-4C00-B6CA-3F16711BCDD3}" type="slidenum">
              <a:rPr lang="en-GB" smtClean="0"/>
              <a:t>‹#›</a:t>
            </a:fld>
            <a:endParaRPr lang="en-GB"/>
          </a:p>
        </p:txBody>
      </p:sp>
    </p:spTree>
    <p:extLst>
      <p:ext uri="{BB962C8B-B14F-4D97-AF65-F5344CB8AC3E}">
        <p14:creationId xmlns:p14="http://schemas.microsoft.com/office/powerpoint/2010/main" val="1283471759"/>
      </p:ext>
    </p:extLst>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 id="2147483839" r:id="rId12"/>
    <p:sldLayoutId id="2147483840" r:id="rId13"/>
    <p:sldLayoutId id="2147483841" r:id="rId14"/>
    <p:sldLayoutId id="2147483842" r:id="rId15"/>
    <p:sldLayoutId id="214748384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3.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hyperlink" Target="https://www.google.iq/url?sa=i&amp;rct=j&amp;q=&amp;esrc=s&amp;source=images&amp;cd=&amp;cad=rja&amp;uact=8&amp;ved=2ahUKEwj2qdmM3_LdAhUQYxoKHd2eCnwQjRx6BAgBEAU&amp;url=https%3A%2F%2Fwww.ck12.org%2Fc%2Fphysical-science%2Flaboratory-safety%2Flesson%2FSafety-in-Science-MS-PS%2F&amp;psig=AOvVaw1InO9vZsmijpaLak1bJudt&amp;ust=1538947005770106" TargetMode="External"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2108" y="2213319"/>
            <a:ext cx="10024274" cy="2431363"/>
          </a:xfrm>
        </p:spPr>
        <p:txBody>
          <a:bodyPr>
            <a:noAutofit/>
          </a:bodyPr>
          <a:lstStyle/>
          <a:p>
            <a:pPr>
              <a:lnSpc>
                <a:spcPct val="150000"/>
              </a:lnSpc>
            </a:pPr>
            <a:r>
              <a:rPr lang="en-GB" sz="5400" dirty="0">
                <a:latin typeface="Algerian" panose="04020705040A02060702" pitchFamily="82" charset="0"/>
              </a:rPr>
              <a:t>laboratory safety rules for physiology </a:t>
            </a:r>
          </a:p>
        </p:txBody>
      </p:sp>
    </p:spTree>
    <p:extLst>
      <p:ext uri="{BB962C8B-B14F-4D97-AF65-F5344CB8AC3E}">
        <p14:creationId xmlns:p14="http://schemas.microsoft.com/office/powerpoint/2010/main" val="4206914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marL="457200" indent="-457200" algn="just">
              <a:lnSpc>
                <a:spcPct val="200000"/>
              </a:lnSpc>
              <a:buFont typeface="+mj-lt"/>
              <a:buAutoNum type="arabicPeriod" startAt="12"/>
            </a:pPr>
            <a:r>
              <a:rPr lang="en-GB" sz="2400" dirty="0">
                <a:latin typeface="Times New Roman" panose="02020603050405020304" pitchFamily="18" charset="0"/>
                <a:cs typeface="Times New Roman" panose="02020603050405020304" pitchFamily="18" charset="0"/>
              </a:rPr>
              <a:t>After working with chemicals at your lab table, clean the table tops. Wash your hands with soap and water.  </a:t>
            </a:r>
          </a:p>
          <a:p>
            <a:pPr marL="457200" indent="-457200" algn="just">
              <a:lnSpc>
                <a:spcPct val="200000"/>
              </a:lnSpc>
              <a:buFont typeface="+mj-lt"/>
              <a:buAutoNum type="arabicPeriod" startAt="12"/>
            </a:pPr>
            <a:r>
              <a:rPr lang="en-GB" sz="2400" dirty="0">
                <a:latin typeface="Times New Roman" panose="02020603050405020304" pitchFamily="18" charset="0"/>
                <a:cs typeface="Times New Roman" panose="02020603050405020304" pitchFamily="18" charset="0"/>
              </a:rPr>
              <a:t>Follow the instructor’s directions regarding clean up and disposal of all lab materials. Make sure that biohazards, sharps, broken glass, chemicals, and garbage are all disposed of properly. </a:t>
            </a:r>
          </a:p>
        </p:txBody>
      </p:sp>
    </p:spTree>
    <p:extLst>
      <p:ext uri="{BB962C8B-B14F-4D97-AF65-F5344CB8AC3E}">
        <p14:creationId xmlns:p14="http://schemas.microsoft.com/office/powerpoint/2010/main" val="1196774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marL="457200" indent="-457200" algn="just">
              <a:lnSpc>
                <a:spcPct val="250000"/>
              </a:lnSpc>
              <a:buFont typeface="+mj-lt"/>
              <a:buAutoNum type="arabicPeriod" startAt="14"/>
            </a:pPr>
            <a:r>
              <a:rPr lang="en-GB" sz="2400" dirty="0">
                <a:latin typeface="Times New Roman" panose="02020603050405020304" pitchFamily="18" charset="0"/>
                <a:cs typeface="Times New Roman" panose="02020603050405020304" pitchFamily="18" charset="0"/>
              </a:rPr>
              <a:t>If you break a thermometer or any other glassware, avoid contact with sharp objects and notify your instructor immediately. </a:t>
            </a:r>
          </a:p>
          <a:p>
            <a:pPr marL="457200" indent="-457200" algn="just">
              <a:lnSpc>
                <a:spcPct val="250000"/>
              </a:lnSpc>
              <a:buFont typeface="+mj-lt"/>
              <a:buAutoNum type="arabicPeriod" startAt="14"/>
            </a:pPr>
            <a:r>
              <a:rPr lang="en-GB" sz="2400" dirty="0">
                <a:latin typeface="Times New Roman" panose="02020603050405020304" pitchFamily="18" charset="0"/>
                <a:cs typeface="Times New Roman" panose="02020603050405020304" pitchFamily="18" charset="0"/>
              </a:rPr>
              <a:t>If any chemicals are spilled on your skin or clothing, flush the affected area with water and notify your instructor immediately. </a:t>
            </a:r>
          </a:p>
        </p:txBody>
      </p:sp>
    </p:spTree>
    <p:extLst>
      <p:ext uri="{BB962C8B-B14F-4D97-AF65-F5344CB8AC3E}">
        <p14:creationId xmlns:p14="http://schemas.microsoft.com/office/powerpoint/2010/main" val="30933340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541867" y="2133600"/>
            <a:ext cx="12046479" cy="4724400"/>
          </a:xfrm>
        </p:spPr>
        <p:txBody>
          <a:bodyPr>
            <a:normAutofit/>
          </a:bodyPr>
          <a:lstStyle/>
          <a:p>
            <a:pPr marL="457200" indent="-457200" algn="just">
              <a:lnSpc>
                <a:spcPct val="250000"/>
              </a:lnSpc>
              <a:buFont typeface="+mj-lt"/>
              <a:buAutoNum type="arabicPeriod" startAt="16"/>
            </a:pPr>
            <a:r>
              <a:rPr lang="en-GB" sz="2400" dirty="0">
                <a:latin typeface="Times New Roman" panose="02020603050405020304" pitchFamily="18" charset="0"/>
                <a:cs typeface="Times New Roman" panose="02020603050405020304" pitchFamily="18" charset="0"/>
              </a:rPr>
              <a:t>If you splash any substance into your eyes, rinse your eyes for 15 minutes with water, and notify your instructor.</a:t>
            </a:r>
          </a:p>
          <a:p>
            <a:pPr marL="457200" indent="-457200" algn="just">
              <a:lnSpc>
                <a:spcPct val="250000"/>
              </a:lnSpc>
              <a:buFont typeface="+mj-lt"/>
              <a:buAutoNum type="arabicPeriod" startAt="16"/>
            </a:pPr>
            <a:r>
              <a:rPr lang="en-GB" sz="2400" dirty="0">
                <a:latin typeface="Times New Roman" panose="02020603050405020304" pitchFamily="18" charset="0"/>
                <a:cs typeface="Times New Roman" panose="02020603050405020304" pitchFamily="18" charset="0"/>
              </a:rPr>
              <a:t>If your clothing catches on fire or you spill any corrosive chemicals on your skin or clothing, rinse the affected area with water, and inform your instructor. </a:t>
            </a:r>
          </a:p>
        </p:txBody>
      </p:sp>
    </p:spTree>
    <p:extLst>
      <p:ext uri="{BB962C8B-B14F-4D97-AF65-F5344CB8AC3E}">
        <p14:creationId xmlns:p14="http://schemas.microsoft.com/office/powerpoint/2010/main" val="992449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marL="457200" indent="-457200" algn="just">
              <a:lnSpc>
                <a:spcPct val="250000"/>
              </a:lnSpc>
              <a:buFont typeface="+mj-lt"/>
              <a:buAutoNum type="arabicPeriod" startAt="18"/>
            </a:pPr>
            <a:r>
              <a:rPr lang="en-GB" sz="2400" dirty="0">
                <a:latin typeface="Times New Roman" panose="02020603050405020304" pitchFamily="18" charset="0"/>
                <a:cs typeface="Times New Roman" panose="02020603050405020304" pitchFamily="18" charset="0"/>
              </a:rPr>
              <a:t>Photography, videos, and recordings can only be taken with instructor consent. They may not be given, sold, or published in print or online without the consent of the instructor, and can only be used for the purposes of the class. </a:t>
            </a:r>
          </a:p>
        </p:txBody>
      </p:sp>
    </p:spTree>
    <p:extLst>
      <p:ext uri="{BB962C8B-B14F-4D97-AF65-F5344CB8AC3E}">
        <p14:creationId xmlns:p14="http://schemas.microsoft.com/office/powerpoint/2010/main" val="6939818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610436" y="1"/>
            <a:ext cx="10581564" cy="1910686"/>
          </a:xfrm>
        </p:spPr>
        <p:txBody>
          <a:bodyPr>
            <a:noAutofit/>
          </a:bodyPr>
          <a:lstStyle/>
          <a:p>
            <a:pPr>
              <a:lnSpc>
                <a:spcPct val="250000"/>
              </a:lnSpc>
            </a:pPr>
            <a:r>
              <a:rPr lang="en-GB" sz="2000" b="1" dirty="0">
                <a:solidFill>
                  <a:schemeClr val="accent1"/>
                </a:solidFill>
                <a:latin typeface="Times New Roman" panose="02020603050405020304" pitchFamily="18" charset="0"/>
                <a:cs typeface="Times New Roman" panose="02020603050405020304" pitchFamily="18" charset="0"/>
              </a:rPr>
              <a:t>Course</a:t>
            </a:r>
            <a:r>
              <a:rPr lang="en-GB" sz="1800" dirty="0">
                <a:latin typeface="Times New Roman" panose="02020603050405020304" pitchFamily="18" charset="0"/>
                <a:cs typeface="Times New Roman" panose="02020603050405020304" pitchFamily="18" charset="0"/>
              </a:rPr>
              <a:t>: </a:t>
            </a:r>
            <a:r>
              <a:rPr lang="en-GB" sz="1800" b="1" dirty="0">
                <a:solidFill>
                  <a:schemeClr val="tx1"/>
                </a:solidFill>
                <a:latin typeface="Times New Roman" panose="02020603050405020304" pitchFamily="18" charset="0"/>
                <a:cs typeface="Times New Roman" panose="02020603050405020304" pitchFamily="18" charset="0"/>
              </a:rPr>
              <a:t>practical physiology                                                              </a:t>
            </a:r>
            <a:r>
              <a:rPr lang="en-GB" sz="2000" b="1" dirty="0">
                <a:solidFill>
                  <a:schemeClr val="accent1"/>
                </a:solidFill>
                <a:latin typeface="Times New Roman" panose="02020603050405020304" pitchFamily="18" charset="0"/>
                <a:cs typeface="Times New Roman" panose="02020603050405020304" pitchFamily="18" charset="0"/>
              </a:rPr>
              <a:t>Semester</a:t>
            </a:r>
            <a:r>
              <a:rPr lang="en-GB" sz="1800" dirty="0">
                <a:latin typeface="Times New Roman" panose="02020603050405020304" pitchFamily="18" charset="0"/>
                <a:cs typeface="Times New Roman" panose="02020603050405020304" pitchFamily="18" charset="0"/>
              </a:rPr>
              <a:t>: </a:t>
            </a:r>
            <a:r>
              <a:rPr lang="en-GB" sz="1800" b="1" dirty="0">
                <a:solidFill>
                  <a:schemeClr val="tx1"/>
                </a:solidFill>
                <a:latin typeface="Times New Roman" panose="02020603050405020304" pitchFamily="18" charset="0"/>
                <a:cs typeface="Times New Roman" panose="02020603050405020304" pitchFamily="18" charset="0"/>
              </a:rPr>
              <a:t>1</a:t>
            </a:r>
            <a:br>
              <a:rPr lang="en-GB" sz="1800" b="1" dirty="0">
                <a:solidFill>
                  <a:schemeClr val="tx1"/>
                </a:solidFill>
                <a:latin typeface="Times New Roman" panose="02020603050405020304" pitchFamily="18" charset="0"/>
                <a:cs typeface="Times New Roman" panose="02020603050405020304" pitchFamily="18" charset="0"/>
              </a:rPr>
            </a:br>
            <a:r>
              <a:rPr lang="en-GB" sz="2000" b="1" dirty="0">
                <a:solidFill>
                  <a:schemeClr val="accent1"/>
                </a:solidFill>
                <a:latin typeface="Times New Roman" panose="02020603050405020304" pitchFamily="18" charset="0"/>
                <a:cs typeface="Times New Roman" panose="02020603050405020304" pitchFamily="18" charset="0"/>
              </a:rPr>
              <a:t>Year</a:t>
            </a:r>
            <a:r>
              <a:rPr lang="en-GB" sz="1800" dirty="0">
                <a:latin typeface="Times New Roman" panose="02020603050405020304" pitchFamily="18" charset="0"/>
                <a:cs typeface="Times New Roman" panose="02020603050405020304" pitchFamily="18" charset="0"/>
              </a:rPr>
              <a:t>: </a:t>
            </a:r>
            <a:r>
              <a:rPr lang="en-GB" sz="1800" b="1" dirty="0">
                <a:solidFill>
                  <a:schemeClr val="tx1"/>
                </a:solidFill>
                <a:latin typeface="Times New Roman" panose="02020603050405020304" pitchFamily="18" charset="0"/>
                <a:cs typeface="Times New Roman" panose="02020603050405020304" pitchFamily="18" charset="0"/>
              </a:rPr>
              <a:t>2018                                                                                             </a:t>
            </a:r>
            <a:r>
              <a:rPr lang="en-GB" sz="2000" b="1" dirty="0">
                <a:solidFill>
                  <a:schemeClr val="accent1"/>
                </a:solidFill>
                <a:latin typeface="Times New Roman" panose="02020603050405020304" pitchFamily="18" charset="0"/>
                <a:cs typeface="Times New Roman" panose="02020603050405020304" pitchFamily="18" charset="0"/>
              </a:rPr>
              <a:t>Instructor</a:t>
            </a:r>
            <a:r>
              <a:rPr lang="en-GB" sz="1800" dirty="0">
                <a:latin typeface="Times New Roman" panose="02020603050405020304" pitchFamily="18" charset="0"/>
                <a:cs typeface="Times New Roman" panose="02020603050405020304" pitchFamily="18" charset="0"/>
              </a:rPr>
              <a:t>: </a:t>
            </a:r>
            <a:r>
              <a:rPr lang="en-GB" sz="1800" b="1" dirty="0" err="1">
                <a:solidFill>
                  <a:schemeClr val="tx1"/>
                </a:solidFill>
                <a:latin typeface="Times New Roman" panose="02020603050405020304" pitchFamily="18" charset="0"/>
                <a:cs typeface="Times New Roman" panose="02020603050405020304" pitchFamily="18" charset="0"/>
              </a:rPr>
              <a:t>M.Sc</a:t>
            </a:r>
            <a:r>
              <a:rPr lang="en-GB" sz="1800" b="1" dirty="0">
                <a:solidFill>
                  <a:schemeClr val="tx1"/>
                </a:solidFill>
                <a:latin typeface="Times New Roman" panose="02020603050405020304" pitchFamily="18" charset="0"/>
                <a:cs typeface="Times New Roman" panose="02020603050405020304" pitchFamily="18" charset="0"/>
              </a:rPr>
              <a:t> Mariem </a:t>
            </a:r>
            <a:r>
              <a:rPr lang="en-GB" sz="1800" b="1" dirty="0" err="1">
                <a:solidFill>
                  <a:schemeClr val="tx1"/>
                </a:solidFill>
                <a:latin typeface="Times New Roman" panose="02020603050405020304" pitchFamily="18" charset="0"/>
                <a:cs typeface="Times New Roman" panose="02020603050405020304" pitchFamily="18" charset="0"/>
              </a:rPr>
              <a:t>Nbeel</a:t>
            </a:r>
            <a:r>
              <a:rPr lang="en-GB" sz="1800" b="1" dirty="0">
                <a:solidFill>
                  <a:schemeClr val="tx1"/>
                </a:solidFill>
                <a:latin typeface="Times New Roman" panose="02020603050405020304" pitchFamily="18" charset="0"/>
                <a:cs typeface="Times New Roman" panose="02020603050405020304" pitchFamily="18" charset="0"/>
              </a:rPr>
              <a:t> M.A.</a:t>
            </a:r>
            <a:r>
              <a:rPr lang="en-GB" sz="1800" dirty="0">
                <a:solidFill>
                  <a:schemeClr val="tx1"/>
                </a:solidFill>
                <a:latin typeface="Times New Roman" panose="02020603050405020304" pitchFamily="18" charset="0"/>
                <a:cs typeface="Times New Roman" panose="02020603050405020304" pitchFamily="18" charset="0"/>
              </a:rPr>
              <a:t> </a:t>
            </a:r>
            <a:br>
              <a:rPr lang="en-GB" sz="1800" dirty="0">
                <a:solidFill>
                  <a:schemeClr val="tx1"/>
                </a:solidFill>
                <a:latin typeface="Times New Roman" panose="02020603050405020304" pitchFamily="18" charset="0"/>
                <a:cs typeface="Times New Roman" panose="02020603050405020304" pitchFamily="18" charset="0"/>
              </a:rPr>
            </a:br>
            <a:endParaRPr lang="en-GB" sz="1800" b="1" dirty="0"/>
          </a:p>
        </p:txBody>
      </p:sp>
      <p:sp>
        <p:nvSpPr>
          <p:cNvPr id="7" name="Content Placeholder 6"/>
          <p:cNvSpPr>
            <a:spLocks noGrp="1"/>
          </p:cNvSpPr>
          <p:nvPr>
            <p:ph idx="1"/>
          </p:nvPr>
        </p:nvSpPr>
        <p:spPr>
          <a:xfrm>
            <a:off x="1610436" y="2133600"/>
            <a:ext cx="10581564" cy="4724400"/>
          </a:xfrm>
        </p:spPr>
        <p:txBody>
          <a:bodyPr>
            <a:normAutofit/>
          </a:bodyPr>
          <a:lstStyle/>
          <a:p>
            <a:pPr algn="just">
              <a:lnSpc>
                <a:spcPct val="200000"/>
              </a:lnSpc>
            </a:pPr>
            <a:r>
              <a:rPr lang="en-GB" sz="2000" dirty="0">
                <a:latin typeface="Times New Roman" panose="02020603050405020304" pitchFamily="18" charset="0"/>
                <a:cs typeface="Times New Roman" panose="02020603050405020304" pitchFamily="18" charset="0"/>
              </a:rPr>
              <a:t>I certify that I have read and understood the safety rules for this course, and that I agree to abide by them. </a:t>
            </a:r>
          </a:p>
          <a:p>
            <a:pPr algn="just">
              <a:lnSpc>
                <a:spcPct val="200000"/>
              </a:lnSpc>
            </a:pPr>
            <a:endParaRPr lang="en-GB" sz="2000" dirty="0">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285726684"/>
              </p:ext>
            </p:extLst>
          </p:nvPr>
        </p:nvGraphicFramePr>
        <p:xfrm>
          <a:off x="2468730" y="3858661"/>
          <a:ext cx="8127999" cy="2377440"/>
        </p:xfrm>
        <a:graphic>
          <a:graphicData uri="http://schemas.openxmlformats.org/drawingml/2006/table">
            <a:tbl>
              <a:tblPr firstRow="1" bandRow="1">
                <a:tableStyleId>{5940675A-B579-460E-94D1-54222C63F5DA}</a:tableStyleId>
              </a:tblPr>
              <a:tblGrid>
                <a:gridCol w="711198">
                  <a:extLst>
                    <a:ext uri="{9D8B030D-6E8A-4147-A177-3AD203B41FA5}">
                      <a16:colId xmlns:a16="http://schemas.microsoft.com/office/drawing/2014/main" val="20000"/>
                    </a:ext>
                  </a:extLst>
                </a:gridCol>
                <a:gridCol w="4707468">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pPr algn="ctr"/>
                      <a:r>
                        <a:rPr lang="en-GB" sz="2000" b="1" dirty="0"/>
                        <a:t>No.</a:t>
                      </a:r>
                    </a:p>
                  </a:txBody>
                  <a:tcPr>
                    <a:solidFill>
                      <a:schemeClr val="accent1">
                        <a:lumMod val="20000"/>
                        <a:lumOff val="80000"/>
                      </a:schemeClr>
                    </a:solidFill>
                  </a:tcPr>
                </a:tc>
                <a:tc>
                  <a:txBody>
                    <a:bodyPr/>
                    <a:lstStyle/>
                    <a:p>
                      <a:pPr algn="ctr"/>
                      <a:r>
                        <a:rPr lang="en-GB" sz="2000" b="1" dirty="0"/>
                        <a:t>Name </a:t>
                      </a:r>
                    </a:p>
                  </a:txBody>
                  <a:tcPr>
                    <a:solidFill>
                      <a:schemeClr val="accent1">
                        <a:lumMod val="20000"/>
                        <a:lumOff val="80000"/>
                      </a:schemeClr>
                    </a:solidFill>
                  </a:tcPr>
                </a:tc>
                <a:tc>
                  <a:txBody>
                    <a:bodyPr/>
                    <a:lstStyle/>
                    <a:p>
                      <a:pPr algn="ctr"/>
                      <a:r>
                        <a:rPr lang="en-GB" sz="2000" b="1" dirty="0"/>
                        <a:t>Signature </a:t>
                      </a:r>
                    </a:p>
                  </a:txBody>
                  <a:tcPr>
                    <a:solidFill>
                      <a:schemeClr val="accent1">
                        <a:lumMod val="20000"/>
                        <a:lumOff val="80000"/>
                      </a:schemeClr>
                    </a:solidFill>
                  </a:tcPr>
                </a:tc>
                <a:extLst>
                  <a:ext uri="{0D108BD9-81ED-4DB2-BD59-A6C34878D82A}">
                    <a16:rowId xmlns:a16="http://schemas.microsoft.com/office/drawing/2014/main" val="10000"/>
                  </a:ext>
                </a:extLst>
              </a:tr>
              <a:tr h="370840">
                <a:tc>
                  <a:txBody>
                    <a:bodyPr/>
                    <a:lstStyle/>
                    <a:p>
                      <a:pPr algn="ctr"/>
                      <a:r>
                        <a:rPr lang="en-GB" sz="2000" dirty="0"/>
                        <a:t>1.</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r h="370840">
                <a:tc>
                  <a:txBody>
                    <a:bodyPr/>
                    <a:lstStyle/>
                    <a:p>
                      <a:pPr algn="ctr"/>
                      <a:r>
                        <a:rPr lang="en-GB" sz="2000" dirty="0"/>
                        <a:t>2.</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2"/>
                  </a:ext>
                </a:extLst>
              </a:tr>
              <a:tr h="370840">
                <a:tc>
                  <a:txBody>
                    <a:bodyPr/>
                    <a:lstStyle/>
                    <a:p>
                      <a:pPr algn="ctr"/>
                      <a:r>
                        <a:rPr lang="en-GB" sz="2000" dirty="0"/>
                        <a:t>3.</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3"/>
                  </a:ext>
                </a:extLst>
              </a:tr>
              <a:tr h="370840">
                <a:tc>
                  <a:txBody>
                    <a:bodyPr/>
                    <a:lstStyle/>
                    <a:p>
                      <a:pPr algn="ctr"/>
                      <a:r>
                        <a:rPr lang="en-GB" sz="2000" dirty="0"/>
                        <a:t>4.</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4"/>
                  </a:ext>
                </a:extLst>
              </a:tr>
              <a:tr h="370840">
                <a:tc>
                  <a:txBody>
                    <a:bodyPr/>
                    <a:lstStyle/>
                    <a:p>
                      <a:pPr algn="ctr"/>
                      <a:r>
                        <a:rPr lang="en-GB" sz="2000" dirty="0"/>
                        <a:t>5.</a:t>
                      </a:r>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408165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algn="just">
              <a:lnSpc>
                <a:spcPct val="200000"/>
              </a:lnSpc>
            </a:pPr>
            <a:r>
              <a:rPr lang="en-GB" sz="2000" dirty="0">
                <a:latin typeface="Times New Roman" panose="02020603050405020304" pitchFamily="18" charset="0"/>
                <a:cs typeface="Times New Roman" panose="02020603050405020304" pitchFamily="18" charset="0"/>
              </a:rPr>
              <a:t>The following is a list of rules that is designed to ensure your safety as well as the safety of your classmates and instructor. </a:t>
            </a:r>
          </a:p>
          <a:p>
            <a:pPr algn="just">
              <a:lnSpc>
                <a:spcPct val="200000"/>
              </a:lnSpc>
            </a:pPr>
            <a:r>
              <a:rPr lang="en-GB" sz="2000" dirty="0">
                <a:latin typeface="Times New Roman" panose="02020603050405020304" pitchFamily="18" charset="0"/>
                <a:cs typeface="Times New Roman" panose="02020603050405020304" pitchFamily="18" charset="0"/>
              </a:rPr>
              <a:t>Failure to follow these safety rules may result in the removal from class on the day of the incident. </a:t>
            </a:r>
          </a:p>
          <a:p>
            <a:pPr algn="just">
              <a:lnSpc>
                <a:spcPct val="200000"/>
              </a:lnSpc>
            </a:pPr>
            <a:r>
              <a:rPr lang="en-GB" sz="2000" dirty="0">
                <a:latin typeface="Times New Roman" panose="02020603050405020304" pitchFamily="18" charset="0"/>
                <a:cs typeface="Times New Roman" panose="02020603050405020304" pitchFamily="18" charset="0"/>
              </a:rPr>
              <a:t>Violation of the rules may result in a referral to the head department for disciplinary action. </a:t>
            </a:r>
          </a:p>
        </p:txBody>
      </p:sp>
    </p:spTree>
    <p:extLst>
      <p:ext uri="{BB962C8B-B14F-4D97-AF65-F5344CB8AC3E}">
        <p14:creationId xmlns:p14="http://schemas.microsoft.com/office/powerpoint/2010/main" val="2881069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fontScale="77500" lnSpcReduction="20000"/>
          </a:bodyPr>
          <a:lstStyle/>
          <a:p>
            <a:pPr marL="457200" indent="-457200" algn="just">
              <a:lnSpc>
                <a:spcPct val="200000"/>
              </a:lnSpc>
              <a:buFont typeface="+mj-lt"/>
              <a:buAutoNum type="arabicPeriod"/>
            </a:pPr>
            <a:r>
              <a:rPr lang="en-GB" sz="2800" dirty="0">
                <a:latin typeface="Times New Roman" panose="02020603050405020304" pitchFamily="18" charset="0"/>
                <a:cs typeface="Times New Roman" panose="02020603050405020304" pitchFamily="18" charset="0"/>
              </a:rPr>
              <a:t>Chemicals used in this course are believed to be safe when used according to standard laboratory safety practices.  However, their total or long term effects on the human </a:t>
            </a:r>
            <a:r>
              <a:rPr lang="en-GB" sz="2800">
                <a:latin typeface="Times New Roman" panose="02020603050405020304" pitchFamily="18" charset="0"/>
                <a:cs typeface="Times New Roman" panose="02020603050405020304" pitchFamily="18" charset="0"/>
              </a:rPr>
              <a:t>body </a:t>
            </a:r>
            <a:r>
              <a:rPr lang="en-GB" sz="1800" kern="1200">
                <a:solidFill>
                  <a:srgbClr val="404040"/>
                </a:solidFill>
                <a:effectLst/>
                <a:latin typeface="Times New Roman" panose="02020603050405020304" pitchFamily="18" charset="0"/>
                <a:ea typeface="+mn-ea"/>
                <a:cs typeface="Times New Roman" panose="02020603050405020304" pitchFamily="18" charset="0"/>
              </a:rPr>
              <a:t>Chemicals used in this course are believed to be safe when used according to standard laboratory safety practices.  However, their total or long term effects on the human body arChemicals used in this course are believed to be safe when used according to standard laboratory safety practices.  However, their total or long term effects on the human body are not known.e not known.</a:t>
            </a:r>
            <a:r>
              <a:rPr lang="en-GB" sz="2800">
                <a:latin typeface="Times New Roman" panose="02020603050405020304" pitchFamily="18" charset="0"/>
                <a:cs typeface="Times New Roman" panose="02020603050405020304" pitchFamily="18" charset="0"/>
              </a:rPr>
              <a:t>ar</a:t>
            </a:r>
            <a:r>
              <a:rPr lang="en-GB" sz="1800" kern="1200">
                <a:solidFill>
                  <a:srgbClr val="404040"/>
                </a:solidFill>
                <a:effectLst/>
                <a:latin typeface="Times New Roman" panose="02020603050405020304" pitchFamily="18" charset="0"/>
                <a:ea typeface="+mn-ea"/>
                <a:cs typeface="Times New Roman" panose="02020603050405020304" pitchFamily="18" charset="0"/>
              </a:rPr>
              <a:t>Chemicals used in this course are believed to be safe when used according to standard laboratory safety practices.  However, their total or long term effects on the human body are not known.</a:t>
            </a:r>
            <a:r>
              <a:rPr lang="en-GB" sz="2800">
                <a:latin typeface="Times New Roman" panose="02020603050405020304" pitchFamily="18" charset="0"/>
                <a:cs typeface="Times New Roman" panose="02020603050405020304" pitchFamily="18" charset="0"/>
              </a:rPr>
              <a:t>e </a:t>
            </a:r>
            <a:r>
              <a:rPr lang="en-GB" sz="2800" dirty="0">
                <a:latin typeface="Times New Roman" panose="02020603050405020304" pitchFamily="18" charset="0"/>
                <a:cs typeface="Times New Roman" panose="02020603050405020304" pitchFamily="18" charset="0"/>
              </a:rPr>
              <a:t>not known.</a:t>
            </a:r>
          </a:p>
        </p:txBody>
      </p:sp>
    </p:spTree>
    <p:extLst>
      <p:ext uri="{BB962C8B-B14F-4D97-AF65-F5344CB8AC3E}">
        <p14:creationId xmlns:p14="http://schemas.microsoft.com/office/powerpoint/2010/main" val="135517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marL="457200" indent="-457200" algn="just">
              <a:lnSpc>
                <a:spcPct val="250000"/>
              </a:lnSpc>
              <a:buFont typeface="+mj-lt"/>
              <a:buAutoNum type="arabicPeriod" startAt="2"/>
            </a:pPr>
            <a:r>
              <a:rPr lang="en-GB" sz="2800" dirty="0">
                <a:latin typeface="Times New Roman" panose="02020603050405020304" pitchFamily="18" charset="0"/>
                <a:cs typeface="Times New Roman" panose="02020603050405020304" pitchFamily="18" charset="0"/>
              </a:rPr>
              <a:t>Note safety signs in the lab.</a:t>
            </a:r>
          </a:p>
          <a:p>
            <a:pPr rtl="0" eaLnBrk="1" latinLnBrk="0" hangingPunct="1"/>
            <a:r>
              <a:rPr lang="en-GB" sz="2800" dirty="0">
                <a:latin typeface="Times New Roman" panose="02020603050405020304" pitchFamily="18" charset="0"/>
                <a:cs typeface="Times New Roman" panose="02020603050405020304" pitchFamily="18" charset="0"/>
              </a:rPr>
              <a:t>Eating, drinking, chewing gum, smoking are not permitted. Keep your fingers, pencils, and other objects out of </a:t>
            </a:r>
            <a:r>
              <a:rPr lang="en-GB" sz="2800">
                <a:latin typeface="Times New Roman" panose="02020603050405020304" pitchFamily="18" charset="0"/>
                <a:cs typeface="Times New Roman" panose="02020603050405020304" pitchFamily="18" charset="0"/>
              </a:rPr>
              <a:t>your mou</a:t>
            </a:r>
            <a:r>
              <a:rPr lang="en-GB" sz="1800" kern="1200">
                <a:solidFill>
                  <a:srgbClr val="404040"/>
                </a:solidFill>
                <a:effectLst/>
                <a:latin typeface="Times New Roman" panose="02020603050405020304" pitchFamily="18" charset="0"/>
                <a:ea typeface="+mn-ea"/>
                <a:cs typeface="Times New Roman" panose="02020603050405020304" pitchFamily="18" charset="0"/>
              </a:rPr>
              <a:t>Note safety signs in the lab.</a:t>
            </a:r>
            <a:endParaRPr lang="ar-AE" sz="1800">
              <a:effectLst/>
            </a:endParaRPr>
          </a:p>
          <a:p>
            <a:r>
              <a:rPr lang="en-GB" sz="1800" kern="1200">
                <a:solidFill>
                  <a:srgbClr val="404040"/>
                </a:solidFill>
                <a:effectLst/>
                <a:latin typeface="Times New Roman" panose="02020603050405020304" pitchFamily="18" charset="0"/>
                <a:ea typeface="+mn-ea"/>
                <a:cs typeface="Times New Roman" panose="02020603050405020304" pitchFamily="18" charset="0"/>
              </a:rPr>
              <a:t>Eating, drinking, chewing gum, smoking are not permitted. Keep your fingers, pencils, and other objects out of your mouth. </a:t>
            </a:r>
            <a:r>
              <a:rPr lang="en-GB" sz="2800">
                <a:latin typeface="Times New Roman" panose="02020603050405020304" pitchFamily="18" charset="0"/>
                <a:cs typeface="Times New Roman" panose="02020603050405020304" pitchFamily="18" charset="0"/>
              </a:rPr>
              <a:t>th</a:t>
            </a:r>
            <a:r>
              <a:rPr lang="en-GB" sz="2800" dirty="0">
                <a:latin typeface="Times New Roman" panose="02020603050405020304" pitchFamily="18" charset="0"/>
                <a:cs typeface="Times New Roman" panose="02020603050405020304" pitchFamily="18" charset="0"/>
              </a:rPr>
              <a:t>. </a:t>
            </a:r>
          </a:p>
          <a:p>
            <a:pPr marL="457200" indent="-457200" algn="just">
              <a:lnSpc>
                <a:spcPct val="250000"/>
              </a:lnSpc>
              <a:buFont typeface="+mj-lt"/>
              <a:buAutoNum type="arabicPeriod" startAt="2"/>
            </a:pPr>
            <a:endParaRPr lang="en-GB" sz="2800" dirty="0">
              <a:latin typeface="Times New Roman" panose="02020603050405020304" pitchFamily="18" charset="0"/>
              <a:cs typeface="Times New Roman" panose="02020603050405020304" pitchFamily="18" charset="0"/>
            </a:endParaRPr>
          </a:p>
          <a:p>
            <a:pPr algn="just">
              <a:lnSpc>
                <a:spcPct val="250000"/>
              </a:lnSpc>
            </a:pPr>
            <a:endParaRPr lang="en-GB"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266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صورة ذات صلة">
            <a:hlinkClick r:id="rId2"/>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76600" y="152400"/>
            <a:ext cx="7073900" cy="656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1585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marL="457200" indent="-457200" algn="just">
              <a:lnSpc>
                <a:spcPct val="200000"/>
              </a:lnSpc>
              <a:buFont typeface="+mj-lt"/>
              <a:buAutoNum type="arabicPeriod" startAt="4"/>
            </a:pPr>
            <a:r>
              <a:rPr lang="en-GB" sz="2400" dirty="0">
                <a:latin typeface="Times New Roman" panose="02020603050405020304" pitchFamily="18" charset="0"/>
                <a:cs typeface="Times New Roman" panose="02020603050405020304" pitchFamily="18" charset="0"/>
              </a:rPr>
              <a:t>Appropriate clothing, including shirt and closed-toe shoes must be worn at all times. Lab coats are required at all times. If gloves are required, dispose of the gloves before leaving the class. </a:t>
            </a:r>
          </a:p>
          <a:p>
            <a:pPr marL="457200" indent="-457200" algn="just">
              <a:lnSpc>
                <a:spcPct val="200000"/>
              </a:lnSpc>
              <a:buFont typeface="+mj-lt"/>
              <a:buAutoNum type="arabicPeriod" startAt="4"/>
            </a:pPr>
            <a:r>
              <a:rPr lang="en-GB" sz="2400" dirty="0">
                <a:latin typeface="Times New Roman" panose="02020603050405020304" pitchFamily="18" charset="0"/>
                <a:cs typeface="Times New Roman" panose="02020603050405020304" pitchFamily="18" charset="0"/>
              </a:rPr>
              <a:t>Working in the laboratory without the instructor present is prohibited. </a:t>
            </a:r>
          </a:p>
        </p:txBody>
      </p:sp>
    </p:spTree>
    <p:extLst>
      <p:ext uri="{BB962C8B-B14F-4D97-AF65-F5344CB8AC3E}">
        <p14:creationId xmlns:p14="http://schemas.microsoft.com/office/powerpoint/2010/main" val="359001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marL="457200" indent="-457200" algn="just">
              <a:lnSpc>
                <a:spcPct val="200000"/>
              </a:lnSpc>
              <a:buFont typeface="+mj-lt"/>
              <a:buAutoNum type="arabicPeriod" startAt="6"/>
            </a:pPr>
            <a:r>
              <a:rPr lang="en-GB" sz="2400" dirty="0">
                <a:latin typeface="Times New Roman" panose="02020603050405020304" pitchFamily="18" charset="0"/>
                <a:cs typeface="Times New Roman" panose="02020603050405020304" pitchFamily="18" charset="0"/>
              </a:rPr>
              <a:t>Keep your personal items out of your work space and aisles at all times. </a:t>
            </a:r>
          </a:p>
          <a:p>
            <a:pPr marL="457200" indent="-457200" algn="just">
              <a:lnSpc>
                <a:spcPct val="200000"/>
              </a:lnSpc>
              <a:buFont typeface="+mj-lt"/>
              <a:buAutoNum type="arabicPeriod" startAt="6"/>
            </a:pPr>
            <a:r>
              <a:rPr lang="en-GB" sz="2400" dirty="0">
                <a:latin typeface="Times New Roman" panose="02020603050405020304" pitchFamily="18" charset="0"/>
                <a:cs typeface="Times New Roman" panose="02020603050405020304" pitchFamily="18" charset="0"/>
              </a:rPr>
              <a:t>If animals or preserved specimens are being used in the laboratory, do not handle them without the permission and supervision of your instructor, and treat them with respect. </a:t>
            </a:r>
          </a:p>
        </p:txBody>
      </p:sp>
    </p:spTree>
    <p:extLst>
      <p:ext uri="{BB962C8B-B14F-4D97-AF65-F5344CB8AC3E}">
        <p14:creationId xmlns:p14="http://schemas.microsoft.com/office/powerpoint/2010/main" val="2600386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marL="457200" indent="-457200" algn="just">
              <a:lnSpc>
                <a:spcPct val="250000"/>
              </a:lnSpc>
              <a:buFont typeface="+mj-lt"/>
              <a:buAutoNum type="arabicPeriod" startAt="8"/>
            </a:pPr>
            <a:r>
              <a:rPr lang="en-GB" sz="2800" dirty="0">
                <a:latin typeface="Times New Roman" panose="02020603050405020304" pitchFamily="18" charset="0"/>
                <a:cs typeface="Times New Roman" panose="02020603050405020304" pitchFamily="18" charset="0"/>
              </a:rPr>
              <a:t>Do not eat any laboratory specimens or products.</a:t>
            </a:r>
          </a:p>
          <a:p>
            <a:pPr marL="457200" indent="-457200" algn="just">
              <a:lnSpc>
                <a:spcPct val="250000"/>
              </a:lnSpc>
              <a:buFont typeface="+mj-lt"/>
              <a:buAutoNum type="arabicPeriod" startAt="8"/>
            </a:pPr>
            <a:r>
              <a:rPr lang="en-GB" sz="2800" dirty="0">
                <a:latin typeface="Times New Roman" panose="02020603050405020304" pitchFamily="18" charset="0"/>
                <a:cs typeface="Times New Roman" panose="02020603050405020304" pitchFamily="18" charset="0"/>
              </a:rPr>
              <a:t>Use proper technique in handling containers of acids, bases, and other chemicals. Do not pipette by mouth.  </a:t>
            </a:r>
          </a:p>
        </p:txBody>
      </p:sp>
    </p:spTree>
    <p:extLst>
      <p:ext uri="{BB962C8B-B14F-4D97-AF65-F5344CB8AC3E}">
        <p14:creationId xmlns:p14="http://schemas.microsoft.com/office/powerpoint/2010/main" val="2885641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19869" y="624110"/>
            <a:ext cx="9484743" cy="1280890"/>
          </a:xfrm>
        </p:spPr>
        <p:txBody>
          <a:bodyPr>
            <a:noAutofit/>
          </a:bodyPr>
          <a:lstStyle/>
          <a:p>
            <a:r>
              <a:rPr lang="en-GB" sz="4000" b="1" dirty="0"/>
              <a:t>laboratory safety rules for physiology </a:t>
            </a:r>
          </a:p>
        </p:txBody>
      </p:sp>
      <p:sp>
        <p:nvSpPr>
          <p:cNvPr id="7" name="Content Placeholder 6"/>
          <p:cNvSpPr>
            <a:spLocks noGrp="1"/>
          </p:cNvSpPr>
          <p:nvPr>
            <p:ph idx="1"/>
          </p:nvPr>
        </p:nvSpPr>
        <p:spPr>
          <a:xfrm>
            <a:off x="2589212" y="2133600"/>
            <a:ext cx="8915400" cy="4724400"/>
          </a:xfrm>
        </p:spPr>
        <p:txBody>
          <a:bodyPr>
            <a:normAutofit/>
          </a:bodyPr>
          <a:lstStyle/>
          <a:p>
            <a:pPr marL="457200" indent="-457200" algn="just">
              <a:lnSpc>
                <a:spcPct val="200000"/>
              </a:lnSpc>
              <a:buFont typeface="+mj-lt"/>
              <a:buAutoNum type="arabicPeriod" startAt="10"/>
            </a:pPr>
            <a:r>
              <a:rPr lang="en-GB" sz="2400" dirty="0">
                <a:latin typeface="Times New Roman" panose="02020603050405020304" pitchFamily="18" charset="0"/>
                <a:cs typeface="Times New Roman" panose="02020603050405020304" pitchFamily="18" charset="0"/>
              </a:rPr>
              <a:t>Follow instructions regarding the use and care of scissors and sharp pointed metal items. </a:t>
            </a:r>
          </a:p>
          <a:p>
            <a:pPr marL="457200" indent="-457200" algn="just">
              <a:lnSpc>
                <a:spcPct val="200000"/>
              </a:lnSpc>
              <a:buFont typeface="+mj-lt"/>
              <a:buAutoNum type="arabicPeriod" startAt="10"/>
            </a:pPr>
            <a:r>
              <a:rPr lang="en-GB" sz="2400" dirty="0">
                <a:latin typeface="Times New Roman" panose="02020603050405020304" pitchFamily="18" charset="0"/>
                <a:cs typeface="Times New Roman" panose="02020603050405020304" pitchFamily="18" charset="0"/>
              </a:rPr>
              <a:t>Follow your instructor’s directions for proper care of laboratory equipment. When plugging equipment, make sure that your cord does not cross a walkway.</a:t>
            </a:r>
          </a:p>
        </p:txBody>
      </p:sp>
    </p:spTree>
    <p:extLst>
      <p:ext uri="{BB962C8B-B14F-4D97-AF65-F5344CB8AC3E}">
        <p14:creationId xmlns:p14="http://schemas.microsoft.com/office/powerpoint/2010/main" val="284957242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235</TotalTime>
  <Words>601</Words>
  <Application>Microsoft Office PowerPoint</Application>
  <PresentationFormat>شاشة عريضة</PresentationFormat>
  <Paragraphs>44</Paragraphs>
  <Slides>14</Slides>
  <Notes>1</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Wisp</vt:lpstr>
      <vt:lpstr>laboratory safety rules for physiology </vt:lpstr>
      <vt:lpstr>laboratory safety rules for physiology </vt:lpstr>
      <vt:lpstr>laboratory safety rules for physiology </vt:lpstr>
      <vt:lpstr>laboratory safety rules for physiology </vt:lpstr>
      <vt:lpstr>عرض تقديمي في PowerPoint</vt:lpstr>
      <vt:lpstr>laboratory safety rules for physiology </vt:lpstr>
      <vt:lpstr>laboratory safety rules for physiology </vt:lpstr>
      <vt:lpstr>laboratory safety rules for physiology </vt:lpstr>
      <vt:lpstr>laboratory safety rules for physiology </vt:lpstr>
      <vt:lpstr>laboratory safety rules for physiology </vt:lpstr>
      <vt:lpstr>laboratory safety rules for physiology </vt:lpstr>
      <vt:lpstr>laboratory safety rules for physiology </vt:lpstr>
      <vt:lpstr>laboratory safety rules for physiology </vt:lpstr>
      <vt:lpstr>Course: practical physiology                                                              Semester: 1 Year: 2018                                                                                             Instructor: M.Sc Mariem Nbeel M.A.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laboratory safety rules for physiology </dc:title>
  <dc:creator>mary wadi</dc:creator>
  <cp:lastModifiedBy>الامل القريب</cp:lastModifiedBy>
  <cp:revision>17</cp:revision>
  <dcterms:created xsi:type="dcterms:W3CDTF">2018-09-28T19:04:30Z</dcterms:created>
  <dcterms:modified xsi:type="dcterms:W3CDTF">2021-10-15T15:48:19Z</dcterms:modified>
</cp:coreProperties>
</file>